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7"/>
  </p:notesMasterIdLst>
  <p:handoutMasterIdLst>
    <p:handoutMasterId r:id="rId28"/>
  </p:handoutMasterIdLst>
  <p:sldIdLst>
    <p:sldId id="306" r:id="rId5"/>
    <p:sldId id="307" r:id="rId6"/>
    <p:sldId id="309" r:id="rId7"/>
    <p:sldId id="308" r:id="rId8"/>
    <p:sldId id="315" r:id="rId9"/>
    <p:sldId id="317" r:id="rId10"/>
    <p:sldId id="324" r:id="rId11"/>
    <p:sldId id="325" r:id="rId12"/>
    <p:sldId id="313" r:id="rId13"/>
    <p:sldId id="319" r:id="rId14"/>
    <p:sldId id="320" r:id="rId15"/>
    <p:sldId id="321" r:id="rId16"/>
    <p:sldId id="323" r:id="rId17"/>
    <p:sldId id="322" r:id="rId18"/>
    <p:sldId id="314" r:id="rId19"/>
    <p:sldId id="326" r:id="rId20"/>
    <p:sldId id="327" r:id="rId21"/>
    <p:sldId id="328" r:id="rId22"/>
    <p:sldId id="329" r:id="rId23"/>
    <p:sldId id="332" r:id="rId24"/>
    <p:sldId id="333" r:id="rId25"/>
    <p:sldId id="312" r:id="rId2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280"/>
    <a:srgbClr val="134E5E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28/12/2020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28/12/2020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477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239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51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2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7465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48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579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51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561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085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186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498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74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772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20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Animal </a:t>
            </a:r>
            <a:r>
              <a:rPr lang="it-IT" sz="5400" spc="400" dirty="0" err="1">
                <a:solidFill>
                  <a:schemeClr val="bg1"/>
                </a:solidFill>
              </a:rPr>
              <a:t>recognition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595" y="5354964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/>
              <a:t>Federico Luzzi - 816753</a:t>
            </a:r>
          </a:p>
          <a:p>
            <a:pPr rtl="0"/>
            <a:r>
              <a:rPr lang="it-IT" sz="1600" dirty="0"/>
              <a:t>Federico De Servi - 812166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FC4366D-C062-49B6-9BC7-E073BE90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112551" y="1838131"/>
            <a:ext cx="1723539" cy="2096993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416239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0" spc="400" dirty="0">
                <a:latin typeface="+mn-lt"/>
              </a:rPr>
              <a:t>Image-audio </a:t>
            </a:r>
            <a:r>
              <a:rPr lang="it-IT" sz="1200" b="0" spc="400" dirty="0" err="1">
                <a:latin typeface="+mn-lt"/>
              </a:rPr>
              <a:t>recogntion</a:t>
            </a:r>
            <a:r>
              <a:rPr lang="it-IT" sz="1200" b="0" spc="400" dirty="0">
                <a:latin typeface="+mn-lt"/>
              </a:rPr>
              <a:t> &amp; </a:t>
            </a:r>
            <a:r>
              <a:rPr lang="it-IT" sz="1200" b="0" spc="400" dirty="0" err="1">
                <a:latin typeface="+mn-lt"/>
              </a:rPr>
              <a:t>retrieval</a:t>
            </a:r>
            <a:r>
              <a:rPr lang="it-IT" sz="1200" b="0" spc="400" dirty="0">
                <a:latin typeface="+mn-lt"/>
              </a:rPr>
              <a:t> for pictures and sounds of </a:t>
            </a:r>
            <a:r>
              <a:rPr lang="it-IT" sz="1200" b="0" spc="400" dirty="0" err="1">
                <a:latin typeface="+mn-lt"/>
              </a:rPr>
              <a:t>animals</a:t>
            </a:r>
            <a:endParaRPr lang="it-IT" sz="1200" b="0" dirty="0">
              <a:latin typeface="+mn-lt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6509595" y="416239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DIGITAL SIGNAL &amp; IMAGE PROCESSING</a:t>
            </a:r>
          </a:p>
          <a:p>
            <a:r>
              <a:rPr lang="it-IT" sz="1600" dirty="0"/>
              <a:t>2020-2021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 err="1"/>
              <a:t>This</a:t>
            </a:r>
            <a:r>
              <a:rPr lang="it-IT" sz="2000" dirty="0"/>
              <a:t> time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wante</a:t>
            </a:r>
            <a:r>
              <a:rPr lang="it-IT" dirty="0" err="1"/>
              <a:t>d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a </a:t>
            </a:r>
            <a:r>
              <a:rPr lang="it-IT" dirty="0" err="1"/>
              <a:t>classic</a:t>
            </a:r>
            <a:r>
              <a:rPr lang="it-IT" dirty="0"/>
              <a:t> image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 After </a:t>
            </a:r>
            <a:r>
              <a:rPr lang="it-IT" dirty="0" err="1"/>
              <a:t>applying</a:t>
            </a:r>
            <a:r>
              <a:rPr lang="it-IT" dirty="0"/>
              <a:t> some data </a:t>
            </a:r>
            <a:r>
              <a:rPr lang="it-IT" dirty="0" err="1"/>
              <a:t>augmentation</a:t>
            </a:r>
            <a:r>
              <a:rPr lang="it-IT" dirty="0"/>
              <a:t> techniques to </a:t>
            </a:r>
            <a:r>
              <a:rPr lang="it-IT" dirty="0" err="1"/>
              <a:t>our</a:t>
            </a:r>
            <a:r>
              <a:rPr lang="it-IT" dirty="0"/>
              <a:t> images (</a:t>
            </a:r>
            <a:r>
              <a:rPr lang="it-IT" i="1" dirty="0"/>
              <a:t>ImagesWithAttributes2 </a:t>
            </a:r>
            <a:r>
              <a:rPr lang="it-IT" dirty="0"/>
              <a:t>),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transfer learning with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pretrained</a:t>
            </a:r>
            <a:r>
              <a:rPr lang="it-IT" dirty="0"/>
              <a:t> models.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38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First of </a:t>
            </a:r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the </a:t>
            </a:r>
            <a:r>
              <a:rPr lang="it-IT" sz="2000" dirty="0" err="1"/>
              <a:t>Resnet</a:t>
            </a:r>
            <a:r>
              <a:rPr lang="it-IT" sz="2000" dirty="0"/>
              <a:t> </a:t>
            </a:r>
            <a:r>
              <a:rPr lang="it-IT" sz="2000" dirty="0" err="1"/>
              <a:t>preprocessing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. After </a:t>
            </a:r>
            <a:r>
              <a:rPr lang="it-IT" sz="2000" dirty="0" err="1"/>
              <a:t>doing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data </a:t>
            </a:r>
            <a:r>
              <a:rPr lang="it-IT" sz="2000" dirty="0" err="1"/>
              <a:t>augmentation</a:t>
            </a:r>
            <a:r>
              <a:rPr lang="it-IT" sz="2000" dirty="0"/>
              <a:t> techniques, like </a:t>
            </a:r>
            <a:r>
              <a:rPr lang="it-IT" sz="2000" dirty="0" err="1"/>
              <a:t>zooming</a:t>
            </a:r>
            <a:r>
              <a:rPr lang="it-IT" sz="2000" dirty="0"/>
              <a:t>, </a:t>
            </a:r>
            <a:r>
              <a:rPr lang="it-IT" sz="2000" dirty="0" err="1"/>
              <a:t>flipping</a:t>
            </a:r>
            <a:r>
              <a:rPr lang="it-IT" sz="2000" dirty="0"/>
              <a:t> </a:t>
            </a:r>
            <a:r>
              <a:rPr lang="it-IT" sz="2000" dirty="0" err="1"/>
              <a:t>horizontally</a:t>
            </a:r>
            <a:r>
              <a:rPr lang="it-IT" sz="2000" dirty="0"/>
              <a:t>, </a:t>
            </a:r>
            <a:r>
              <a:rPr lang="it-IT" sz="2000" dirty="0" err="1"/>
              <a:t>rotating</a:t>
            </a:r>
            <a:r>
              <a:rPr lang="it-IT" dirty="0"/>
              <a:t>, </a:t>
            </a:r>
            <a:r>
              <a:rPr lang="it-IT" dirty="0" err="1"/>
              <a:t>shifting</a:t>
            </a:r>
            <a:r>
              <a:rPr lang="it-IT" dirty="0"/>
              <a:t> and </a:t>
            </a:r>
            <a:r>
              <a:rPr lang="it-IT" dirty="0" err="1"/>
              <a:t>changing</a:t>
            </a:r>
            <a:r>
              <a:rPr lang="it-IT" dirty="0"/>
              <a:t> the </a:t>
            </a:r>
            <a:r>
              <a:rPr lang="it-IT" dirty="0" err="1"/>
              <a:t>brightness</a:t>
            </a:r>
            <a:r>
              <a:rPr lang="it-IT" dirty="0"/>
              <a:t> of the images.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imported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224x224x3 </a:t>
            </a:r>
            <a:r>
              <a:rPr lang="it-IT" dirty="0" err="1"/>
              <a:t>rgb</a:t>
            </a:r>
            <a:r>
              <a:rPr lang="it-IT" dirty="0"/>
              <a:t> images and </a:t>
            </a:r>
            <a:r>
              <a:rPr lang="it-IT" dirty="0" err="1"/>
              <a:t>fed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model.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3" b="63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  <a:p>
            <a:pPr rtl="0"/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70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377944"/>
            <a:ext cx="4698517" cy="4978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face an </a:t>
            </a:r>
            <a:r>
              <a:rPr lang="it-IT" dirty="0" err="1"/>
              <a:t>umbalanced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weights for </a:t>
            </a:r>
            <a:r>
              <a:rPr lang="it-IT" dirty="0" err="1"/>
              <a:t>each</a:t>
            </a:r>
            <a:r>
              <a:rPr lang="it-IT" dirty="0"/>
              <a:t> of the 10 classes,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 The </a:t>
            </a:r>
            <a:r>
              <a:rPr lang="it-IT" dirty="0" err="1"/>
              <a:t>obvious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to use transfer learning from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models on </a:t>
            </a:r>
            <a:r>
              <a:rPr lang="it-IT" dirty="0" err="1"/>
              <a:t>imagenet</a:t>
            </a:r>
            <a:r>
              <a:rPr lang="it-IT" dirty="0"/>
              <a:t>. </a:t>
            </a:r>
          </a:p>
          <a:p>
            <a:r>
              <a:rPr lang="it-IT" dirty="0"/>
              <a:t>After </a:t>
            </a:r>
            <a:r>
              <a:rPr lang="it-IT" dirty="0" err="1"/>
              <a:t>many</a:t>
            </a:r>
            <a:r>
              <a:rPr lang="it-IT" dirty="0"/>
              <a:t> trials,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resulted</a:t>
            </a:r>
            <a:r>
              <a:rPr lang="it-IT" dirty="0"/>
              <a:t> to be the best.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ResNet101 with </a:t>
            </a:r>
            <a:r>
              <a:rPr lang="it-IT" dirty="0" err="1"/>
              <a:t>imagenet</a:t>
            </a:r>
            <a:r>
              <a:rPr lang="it-IT" dirty="0"/>
              <a:t> weights, </a:t>
            </a:r>
            <a:r>
              <a:rPr lang="it-IT" dirty="0" err="1"/>
              <a:t>followed</a:t>
            </a:r>
            <a:r>
              <a:rPr lang="it-IT" dirty="0"/>
              <a:t> by a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 Dense </a:t>
            </a:r>
            <a:r>
              <a:rPr lang="it-IT" dirty="0" err="1"/>
              <a:t>layer</a:t>
            </a:r>
            <a:r>
              <a:rPr lang="it-IT" dirty="0"/>
              <a:t> with 50 </a:t>
            </a:r>
            <a:r>
              <a:rPr lang="it-IT" dirty="0" err="1"/>
              <a:t>units</a:t>
            </a:r>
            <a:r>
              <a:rPr lang="it-IT" dirty="0"/>
              <a:t> and l2 weight </a:t>
            </a:r>
            <a:r>
              <a:rPr lang="it-IT" dirty="0" err="1"/>
              <a:t>regularization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 Dense </a:t>
            </a:r>
            <a:r>
              <a:rPr lang="it-IT" dirty="0" err="1"/>
              <a:t>layer</a:t>
            </a:r>
            <a:r>
              <a:rPr lang="it-IT" dirty="0"/>
              <a:t> with 10 </a:t>
            </a:r>
            <a:r>
              <a:rPr lang="it-IT" dirty="0" err="1"/>
              <a:t>units</a:t>
            </a:r>
            <a:r>
              <a:rPr lang="it-IT" dirty="0"/>
              <a:t> and </a:t>
            </a:r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5027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Dense(50,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84603" y="2366395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189964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37196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84603" y="184558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3854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13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51015" y="1838857"/>
            <a:ext cx="52524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14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857"/>
            <a:ext cx="8678115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5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retrieval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585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pippo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29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Robe del generatore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69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18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377944"/>
            <a:ext cx="4698517" cy="4978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Pesi classi, prove e via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4464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Feature 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Extraction</a:t>
            </a: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endParaRPr lang="it-IT" sz="1600" b="0" dirty="0">
              <a:effectLst/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it-IT" sz="3200" dirty="0" err="1"/>
              <a:t>KDTree</a:t>
            </a:r>
            <a:endParaRPr lang="it-IT" sz="3200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612DEB65-A352-4D7D-B700-6B000FF73EBB}"/>
              </a:ext>
            </a:extLst>
          </p:cNvPr>
          <p:cNvCxnSpPr/>
          <p:nvPr/>
        </p:nvCxnSpPr>
        <p:spPr>
          <a:xfrm>
            <a:off x="8299938" y="2532185"/>
            <a:ext cx="0" cy="571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A177EFC-78BD-4D64-895D-9D91BE18A377}"/>
              </a:ext>
            </a:extLst>
          </p:cNvPr>
          <p:cNvCxnSpPr/>
          <p:nvPr/>
        </p:nvCxnSpPr>
        <p:spPr>
          <a:xfrm>
            <a:off x="8299938" y="3616570"/>
            <a:ext cx="0" cy="5715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70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Immagine 2" descr="Immagine che contiene testo, diverso, screenshot&#10;&#10;Descrizione generata automaticamente">
            <a:extLst>
              <a:ext uri="{FF2B5EF4-FFF2-40B4-BE49-F238E27FC236}">
                <a16:creationId xmlns:a16="http://schemas.microsoft.com/office/drawing/2014/main" id="{029C95EC-EAD3-48E3-9F92-C8F8F892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84" y="1542806"/>
            <a:ext cx="4228630" cy="49500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76C0F8-0704-49DD-8994-8191EAC3E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712" y="1523421"/>
            <a:ext cx="4246710" cy="49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9718" y="2530058"/>
            <a:ext cx="5833872" cy="3118104"/>
          </a:xfrm>
        </p:spPr>
        <p:txBody>
          <a:bodyPr rtlCol="0">
            <a:normAutofit/>
          </a:bodyPr>
          <a:lstStyle/>
          <a:p>
            <a:pPr algn="r" rtl="0">
              <a:lnSpc>
                <a:spcPct val="150000"/>
              </a:lnSpc>
            </a:pPr>
            <a:r>
              <a:rPr lang="it-IT" sz="2400" dirty="0"/>
              <a:t>1) AUDIO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2) IMAGE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3) IMAGE RETRIEVAL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4) </a:t>
            </a:r>
            <a:r>
              <a:rPr lang="it-IT" sz="2400" dirty="0"/>
              <a:t>DEMO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371186" y="2530058"/>
            <a:ext cx="3698463" cy="3707971"/>
          </a:xfrm>
        </p:spPr>
      </p:pic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4700806" y="-503853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Topics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38285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dat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22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8" b="128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1670" r="21670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Federico Luzzi - 816753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9718" b="9718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0572" b="10572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AUDIO RECOGNITION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wanted</a:t>
            </a:r>
            <a:r>
              <a:rPr lang="it-IT" sz="2000" dirty="0"/>
              <a:t> to </a:t>
            </a:r>
            <a:r>
              <a:rPr lang="it-IT" sz="2000" dirty="0" err="1"/>
              <a:t>train</a:t>
            </a:r>
            <a:r>
              <a:rPr lang="it-IT" sz="2000" dirty="0"/>
              <a:t> a CNN model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correctly</a:t>
            </a:r>
            <a:r>
              <a:rPr lang="it-IT" sz="2000" dirty="0"/>
              <a:t> the </a:t>
            </a:r>
            <a:r>
              <a:rPr lang="it-IT" sz="2000" dirty="0" err="1"/>
              <a:t>biggest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audio </a:t>
            </a:r>
            <a:r>
              <a:rPr lang="it-IT" sz="2000" dirty="0" err="1"/>
              <a:t>containing</a:t>
            </a:r>
            <a:r>
              <a:rPr lang="it-IT" sz="2000" dirty="0"/>
              <a:t> sounds of </a:t>
            </a:r>
            <a:r>
              <a:rPr lang="it-IT" sz="2000" dirty="0" err="1"/>
              <a:t>animals</a:t>
            </a:r>
            <a:r>
              <a:rPr lang="it-IT" sz="2000" dirty="0"/>
              <a:t>. </a:t>
            </a:r>
            <a:r>
              <a:rPr lang="it-IT" sz="2000" dirty="0" err="1"/>
              <a:t>These</a:t>
            </a:r>
            <a:r>
              <a:rPr lang="it-IT" sz="2000" dirty="0"/>
              <a:t> sounds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lenght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ranges from 2 to 3.5 seconds and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background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sz="2000" dirty="0"/>
              <a:t>First of </a:t>
            </a:r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the </a:t>
            </a:r>
            <a:r>
              <a:rPr lang="it-IT" sz="2000" dirty="0" err="1"/>
              <a:t>Resnet</a:t>
            </a:r>
            <a:r>
              <a:rPr lang="it-IT" sz="2000" dirty="0"/>
              <a:t> </a:t>
            </a:r>
            <a:r>
              <a:rPr lang="it-IT" sz="2000" dirty="0" err="1"/>
              <a:t>preprocessing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.  </a:t>
            </a:r>
            <a:r>
              <a:rPr lang="it-IT" sz="2000" dirty="0" err="1"/>
              <a:t>Then</a:t>
            </a:r>
            <a:r>
              <a:rPr lang="it-IT" sz="2000" dirty="0"/>
              <a:t>, after </a:t>
            </a:r>
            <a:r>
              <a:rPr lang="it-IT" sz="2000" dirty="0" err="1"/>
              <a:t>applying</a:t>
            </a:r>
            <a:r>
              <a:rPr lang="it-IT" dirty="0"/>
              <a:t> data </a:t>
            </a:r>
            <a:r>
              <a:rPr lang="it-IT" dirty="0" err="1"/>
              <a:t>augmentation</a:t>
            </a:r>
            <a:r>
              <a:rPr lang="it-IT" dirty="0"/>
              <a:t> to the </a:t>
            </a:r>
            <a:r>
              <a:rPr lang="it-IT" dirty="0" err="1"/>
              <a:t>audios</a:t>
            </a:r>
            <a:r>
              <a:rPr lang="it-IT" dirty="0"/>
              <a:t> (pitch shift, </a:t>
            </a: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normalization</a:t>
            </a:r>
            <a:r>
              <a:rPr lang="it-IT" dirty="0"/>
              <a:t>), </a:t>
            </a:r>
            <a:r>
              <a:rPr lang="it-IT" dirty="0" err="1"/>
              <a:t>w</a:t>
            </a:r>
            <a:r>
              <a:rPr lang="it-IT" sz="2000" dirty="0" err="1"/>
              <a:t>e</a:t>
            </a:r>
            <a:r>
              <a:rPr lang="it-IT" sz="2000" dirty="0"/>
              <a:t> </a:t>
            </a:r>
            <a:r>
              <a:rPr lang="it-IT" sz="2000" dirty="0" err="1"/>
              <a:t>created</a:t>
            </a:r>
            <a:r>
              <a:rPr lang="it-IT" sz="2000" dirty="0"/>
              <a:t> a </a:t>
            </a:r>
            <a:r>
              <a:rPr lang="it-IT" sz="2000" dirty="0" err="1"/>
              <a:t>mel-spectrogram</a:t>
            </a:r>
            <a:r>
              <a:rPr lang="it-IT" sz="2000" dirty="0"/>
              <a:t> from </a:t>
            </a:r>
            <a:r>
              <a:rPr lang="it-IT" sz="2000" dirty="0" err="1"/>
              <a:t>each</a:t>
            </a:r>
            <a:r>
              <a:rPr lang="it-IT" sz="2000" dirty="0"/>
              <a:t> audio.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also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 a Frequency </a:t>
            </a:r>
            <a:r>
              <a:rPr lang="it-IT" sz="2000" dirty="0" err="1"/>
              <a:t>Mask</a:t>
            </a:r>
            <a:r>
              <a:rPr lang="it-IT" sz="2000" dirty="0"/>
              <a:t> to some of the </a:t>
            </a:r>
            <a:r>
              <a:rPr lang="it-IT" sz="2000" dirty="0" err="1"/>
              <a:t>mel-spectrograms</a:t>
            </a:r>
            <a:r>
              <a:rPr lang="it-IT" sz="2000" dirty="0"/>
              <a:t>. </a:t>
            </a:r>
            <a:r>
              <a:rPr lang="it-IT" sz="2000" dirty="0" err="1"/>
              <a:t>This</a:t>
            </a:r>
            <a:r>
              <a:rPr lang="it-IT" sz="2000" dirty="0"/>
              <a:t> audio </a:t>
            </a:r>
            <a:r>
              <a:rPr lang="it-IT" sz="2000" dirty="0" err="1"/>
              <a:t>classification</a:t>
            </a:r>
            <a:r>
              <a:rPr lang="it-IT" sz="2000" dirty="0"/>
              <a:t> </a:t>
            </a:r>
            <a:r>
              <a:rPr lang="it-IT" sz="2000" dirty="0" err="1"/>
              <a:t>problem</a:t>
            </a:r>
            <a:r>
              <a:rPr lang="it-IT" sz="2000" dirty="0"/>
              <a:t> </a:t>
            </a:r>
            <a:r>
              <a:rPr lang="it-IT" sz="2000" dirty="0" err="1"/>
              <a:t>became</a:t>
            </a:r>
            <a:r>
              <a:rPr lang="it-IT" sz="2000" dirty="0"/>
              <a:t> </a:t>
            </a:r>
            <a:r>
              <a:rPr lang="it-IT" sz="2000" dirty="0" err="1"/>
              <a:t>then</a:t>
            </a:r>
            <a:r>
              <a:rPr lang="it-IT" sz="2000" dirty="0"/>
              <a:t> a </a:t>
            </a:r>
            <a:r>
              <a:rPr lang="it-IT" sz="2000" dirty="0" err="1"/>
              <a:t>classical</a:t>
            </a:r>
            <a:r>
              <a:rPr lang="it-IT" sz="2000" dirty="0"/>
              <a:t> image </a:t>
            </a:r>
            <a:r>
              <a:rPr lang="it-IT" sz="2000" dirty="0" err="1"/>
              <a:t>classification</a:t>
            </a:r>
            <a:r>
              <a:rPr lang="it-IT" sz="2000" dirty="0"/>
              <a:t> one, </a:t>
            </a:r>
            <a:r>
              <a:rPr lang="it-IT" sz="2000" dirty="0" err="1"/>
              <a:t>thus</a:t>
            </a:r>
            <a:r>
              <a:rPr lang="it-IT" sz="2000" dirty="0"/>
              <a:t> giving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opportunity</a:t>
            </a:r>
            <a:r>
              <a:rPr lang="it-IT" sz="2000" dirty="0"/>
              <a:t> to </a:t>
            </a:r>
            <a:r>
              <a:rPr lang="it-IT" sz="2000" dirty="0" err="1"/>
              <a:t>even</a:t>
            </a:r>
            <a:r>
              <a:rPr lang="it-IT" sz="2000" dirty="0"/>
              <a:t> use </a:t>
            </a:r>
            <a:r>
              <a:rPr lang="it-IT" sz="2000" dirty="0" err="1"/>
              <a:t>pre-trained</a:t>
            </a:r>
            <a:r>
              <a:rPr lang="it-IT" sz="2000" dirty="0"/>
              <a:t> models like </a:t>
            </a:r>
            <a:r>
              <a:rPr lang="it-IT" sz="2000" dirty="0" err="1"/>
              <a:t>ResNet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358" r="6358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41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186962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First of </a:t>
            </a:r>
            <a:r>
              <a:rPr lang="it-IT" dirty="0" err="1"/>
              <a:t>all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face an </a:t>
            </a:r>
            <a:r>
              <a:rPr lang="it-IT" dirty="0" err="1"/>
              <a:t>umbalanced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weights for </a:t>
            </a:r>
            <a:r>
              <a:rPr lang="it-IT" dirty="0" err="1"/>
              <a:t>each</a:t>
            </a:r>
            <a:r>
              <a:rPr lang="it-IT" dirty="0"/>
              <a:t> of the 10 classes,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various</a:t>
            </a:r>
            <a:r>
              <a:rPr lang="it-IT" dirty="0"/>
              <a:t> models, </a:t>
            </a:r>
            <a:r>
              <a:rPr lang="it-IT" dirty="0" err="1"/>
              <a:t>ranging</a:t>
            </a:r>
            <a:r>
              <a:rPr lang="it-IT" dirty="0"/>
              <a:t> from </a:t>
            </a:r>
            <a:r>
              <a:rPr lang="it-IT" dirty="0" err="1"/>
              <a:t>simple</a:t>
            </a:r>
            <a:r>
              <a:rPr lang="it-IT" dirty="0"/>
              <a:t> models made by </a:t>
            </a:r>
            <a:r>
              <a:rPr lang="it-IT" dirty="0" err="1"/>
              <a:t>ourselves</a:t>
            </a:r>
            <a:r>
              <a:rPr lang="it-IT" dirty="0"/>
              <a:t> to </a:t>
            </a:r>
            <a:r>
              <a:rPr lang="it-IT" dirty="0" err="1"/>
              <a:t>complex</a:t>
            </a:r>
            <a:r>
              <a:rPr lang="it-IT" dirty="0"/>
              <a:t> image </a:t>
            </a:r>
            <a:r>
              <a:rPr lang="it-IT" dirty="0" err="1"/>
              <a:t>recognition</a:t>
            </a:r>
            <a:r>
              <a:rPr lang="it-IT" dirty="0"/>
              <a:t> models. </a:t>
            </a:r>
          </a:p>
          <a:p>
            <a:r>
              <a:rPr lang="it-IT" dirty="0"/>
              <a:t>After </a:t>
            </a:r>
            <a:r>
              <a:rPr lang="it-IT" dirty="0" err="1"/>
              <a:t>many</a:t>
            </a:r>
            <a:r>
              <a:rPr lang="it-IT" dirty="0"/>
              <a:t> trials,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resulted</a:t>
            </a:r>
            <a:r>
              <a:rPr lang="it-IT" dirty="0"/>
              <a:t> to be the best.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ResNet101 with </a:t>
            </a:r>
            <a:r>
              <a:rPr lang="it-IT" dirty="0" err="1"/>
              <a:t>imagenet</a:t>
            </a:r>
            <a:r>
              <a:rPr lang="it-IT" dirty="0"/>
              <a:t> weights, </a:t>
            </a:r>
            <a:r>
              <a:rPr lang="it-IT" dirty="0" err="1"/>
              <a:t>followed</a:t>
            </a:r>
            <a:r>
              <a:rPr lang="it-IT" dirty="0"/>
              <a:t> by a </a:t>
            </a:r>
            <a:r>
              <a:rPr lang="it-IT" dirty="0" err="1"/>
              <a:t>block</a:t>
            </a:r>
            <a:r>
              <a:rPr lang="it-IT" dirty="0"/>
              <a:t> made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 Dense </a:t>
            </a:r>
            <a:r>
              <a:rPr lang="it-IT" dirty="0" err="1"/>
              <a:t>layer</a:t>
            </a:r>
            <a:r>
              <a:rPr lang="it-IT" dirty="0"/>
              <a:t> with 200 </a:t>
            </a:r>
            <a:r>
              <a:rPr lang="it-IT" dirty="0" err="1"/>
              <a:t>units</a:t>
            </a:r>
            <a:r>
              <a:rPr lang="it-IT" dirty="0"/>
              <a:t> and l2 weight </a:t>
            </a:r>
            <a:r>
              <a:rPr lang="it-IT" dirty="0" err="1"/>
              <a:t>regularization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a Dense </a:t>
            </a:r>
            <a:r>
              <a:rPr lang="it-IT" dirty="0" err="1"/>
              <a:t>layer</a:t>
            </a:r>
            <a:r>
              <a:rPr lang="it-IT" dirty="0"/>
              <a:t> with 10 </a:t>
            </a:r>
            <a:r>
              <a:rPr lang="it-IT" dirty="0" err="1"/>
              <a:t>units</a:t>
            </a:r>
            <a:r>
              <a:rPr lang="it-IT" dirty="0"/>
              <a:t> and </a:t>
            </a:r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7"/>
            <a:ext cx="5198084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Dense(200,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17" name="Titolo 2">
            <a:extLst>
              <a:ext uri="{FF2B5EF4-FFF2-40B4-BE49-F238E27FC236}">
                <a16:creationId xmlns:a16="http://schemas.microsoft.com/office/drawing/2014/main" id="{64C2FEA9-402F-4A51-A239-12804B790161}"/>
              </a:ext>
            </a:extLst>
          </p:cNvPr>
          <p:cNvSpPr txBox="1">
            <a:spLocks/>
          </p:cNvSpPr>
          <p:nvPr/>
        </p:nvSpPr>
        <p:spPr>
          <a:xfrm>
            <a:off x="8093953" y="10841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19" name="Titolo 2">
            <a:extLst>
              <a:ext uri="{FF2B5EF4-FFF2-40B4-BE49-F238E27FC236}">
                <a16:creationId xmlns:a16="http://schemas.microsoft.com/office/drawing/2014/main" id="{9DFCB179-707F-42FF-B656-DD695DAB4E34}"/>
              </a:ext>
            </a:extLst>
          </p:cNvPr>
          <p:cNvSpPr txBox="1">
            <a:spLocks/>
          </p:cNvSpPr>
          <p:nvPr/>
        </p:nvSpPr>
        <p:spPr>
          <a:xfrm>
            <a:off x="8093953" y="16166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0" name="Titolo 2">
            <a:extLst>
              <a:ext uri="{FF2B5EF4-FFF2-40B4-BE49-F238E27FC236}">
                <a16:creationId xmlns:a16="http://schemas.microsoft.com/office/drawing/2014/main" id="{ECA4891C-0287-4D49-8534-9B74AACFA5DA}"/>
              </a:ext>
            </a:extLst>
          </p:cNvPr>
          <p:cNvSpPr txBox="1">
            <a:spLocks/>
          </p:cNvSpPr>
          <p:nvPr/>
        </p:nvSpPr>
        <p:spPr>
          <a:xfrm>
            <a:off x="8093953" y="2157416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93953" y="26430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46947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4002058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4" name="Titolo 2">
            <a:extLst>
              <a:ext uri="{FF2B5EF4-FFF2-40B4-BE49-F238E27FC236}">
                <a16:creationId xmlns:a16="http://schemas.microsoft.com/office/drawing/2014/main" id="{9EEA5802-4D71-492C-917A-79888344D8B5}"/>
              </a:ext>
            </a:extLst>
          </p:cNvPr>
          <p:cNvSpPr txBox="1">
            <a:spLocks/>
          </p:cNvSpPr>
          <p:nvPr/>
        </p:nvSpPr>
        <p:spPr>
          <a:xfrm>
            <a:off x="8084603" y="44559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93953" y="49598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7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6109" y="1838857"/>
            <a:ext cx="5202296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715" y="1838857"/>
            <a:ext cx="86230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357491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198</TotalTime>
  <Words>699</Words>
  <Application>Microsoft Office PowerPoint</Application>
  <PresentationFormat>Widescreen</PresentationFormat>
  <Paragraphs>132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Univers</vt:lpstr>
      <vt:lpstr>GradientUnivers</vt:lpstr>
      <vt:lpstr>Animal recognition</vt:lpstr>
      <vt:lpstr>Presentazione standard di PowerPoint</vt:lpstr>
      <vt:lpstr>AUDIO RECOGNITION</vt:lpstr>
      <vt:lpstr>Objective</vt:lpstr>
      <vt:lpstr>Preprocessing</vt:lpstr>
      <vt:lpstr>Presentazione standard di PowerPoint</vt:lpstr>
      <vt:lpstr>Results</vt:lpstr>
      <vt:lpstr>Results</vt:lpstr>
      <vt:lpstr>image RECOGNITION</vt:lpstr>
      <vt:lpstr>Objective</vt:lpstr>
      <vt:lpstr>Preprocessing</vt:lpstr>
      <vt:lpstr>Presentazione standard di PowerPoint</vt:lpstr>
      <vt:lpstr>Results</vt:lpstr>
      <vt:lpstr>Results</vt:lpstr>
      <vt:lpstr>Image retrieval</vt:lpstr>
      <vt:lpstr>Objective</vt:lpstr>
      <vt:lpstr>Preprocessing</vt:lpstr>
      <vt:lpstr>Presentazione standard di PowerPoint</vt:lpstr>
      <vt:lpstr>Results</vt:lpstr>
      <vt:lpstr>Demo</vt:lpstr>
      <vt:lpstr>Demo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Federico De Servi</cp:lastModifiedBy>
  <cp:revision>29</cp:revision>
  <dcterms:created xsi:type="dcterms:W3CDTF">2020-12-27T13:00:14Z</dcterms:created>
  <dcterms:modified xsi:type="dcterms:W3CDTF">2020-12-28T18:46:12Z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